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9"/>
  </p:notesMasterIdLst>
  <p:sldIdLst>
    <p:sldId id="257" r:id="rId3"/>
    <p:sldId id="260" r:id="rId4"/>
    <p:sldId id="258" r:id="rId5"/>
    <p:sldId id="267" r:id="rId6"/>
    <p:sldId id="268" r:id="rId7"/>
    <p:sldId id="266" r:id="rId8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60"/>
  </p:normalViewPr>
  <p:slideViewPr>
    <p:cSldViewPr>
      <p:cViewPr varScale="1">
        <p:scale>
          <a:sx n="84" d="100"/>
          <a:sy n="84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1C7-DB52-463C-9FD1-18C3098DD3B8}" type="datetimeFigureOut">
              <a:rPr lang="es-ES" smtClean="0"/>
              <a:pPr/>
              <a:t>23/01/2014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2792-D784-4E36-AA4A-49B71C358DD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065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500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398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42194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74311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305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26239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1520" y="2348880"/>
            <a:ext cx="8640960" cy="2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4400" dirty="0" smtClean="0">
                <a:solidFill>
                  <a:schemeClr val="tx2"/>
                </a:solidFill>
              </a:rPr>
              <a:t>PRELIMINAR ASSESSMENT OF CAPACITY OFFER </a:t>
            </a:r>
          </a:p>
          <a:p>
            <a:pPr algn="ctr" defTabSz="571500" eaLnBrk="0" hangingPunct="0">
              <a:lnSpc>
                <a:spcPct val="120000"/>
              </a:lnSpc>
            </a:pPr>
            <a:r>
              <a:rPr lang="en-GB" sz="4400" dirty="0" smtClean="0">
                <a:solidFill>
                  <a:schemeClr val="tx2"/>
                </a:solidFill>
              </a:rPr>
              <a:t>In </a:t>
            </a:r>
            <a:r>
              <a:rPr lang="en-GB" sz="4400" dirty="0" smtClean="0">
                <a:solidFill>
                  <a:schemeClr val="tx2"/>
                </a:solidFill>
              </a:rPr>
              <a:t>March </a:t>
            </a:r>
            <a:r>
              <a:rPr lang="en-GB" sz="4400" dirty="0" smtClean="0">
                <a:solidFill>
                  <a:schemeClr val="tx2"/>
                </a:solidFill>
              </a:rPr>
              <a:t>and June 2014 </a:t>
            </a:r>
            <a:endParaRPr lang="en-GB" sz="4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9552" y="5445224"/>
            <a:ext cx="740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7150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2000" kern="0" dirty="0" smtClean="0"/>
              <a:t>26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IG meeting</a:t>
            </a:r>
          </a:p>
          <a:p>
            <a:pPr algn="ctr"/>
            <a:r>
              <a:rPr lang="en-US" sz="2000" kern="0" dirty="0" smtClean="0">
                <a:solidFill>
                  <a:schemeClr val="tx2"/>
                </a:solidFill>
              </a:rPr>
              <a:t>23</a:t>
            </a:r>
            <a:r>
              <a:rPr lang="en-US" sz="2000" kern="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kern="0" dirty="0" smtClean="0">
                <a:solidFill>
                  <a:schemeClr val="tx2"/>
                </a:solidFill>
              </a:rPr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03178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1</a:t>
            </a:r>
            <a:r>
              <a:rPr lang="es-ES_tradnl" dirty="0" smtClean="0"/>
              <a:t>. </a:t>
            </a:r>
            <a:r>
              <a:rPr lang="en-US" altLang="es-ES" dirty="0"/>
              <a:t>Annual Capacities (March Auction). 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110680"/>
              </p:ext>
            </p:extLst>
          </p:nvPr>
        </p:nvGraphicFramePr>
        <p:xfrm>
          <a:off x="204866" y="3620063"/>
          <a:ext cx="8831630" cy="900090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83603">
                <a:tc gridSpan="1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42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6420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1.980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-  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54.480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128.000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482055"/>
              </p:ext>
            </p:extLst>
          </p:nvPr>
        </p:nvGraphicFramePr>
        <p:xfrm>
          <a:off x="204866" y="1177608"/>
          <a:ext cx="8831630" cy="894274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68560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53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43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21.001   </a:t>
                      </a:r>
                      <a:endParaRPr lang="es-E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21.001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25.701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3.201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118.693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132.613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132.613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177.413   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0774232"/>
              </p:ext>
            </p:extLst>
          </p:nvPr>
        </p:nvGraphicFramePr>
        <p:xfrm>
          <a:off x="204866" y="2323919"/>
          <a:ext cx="8831630" cy="900090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83603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442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362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50.371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0167537"/>
              </p:ext>
            </p:extLst>
          </p:nvPr>
        </p:nvGraphicFramePr>
        <p:xfrm>
          <a:off x="204866" y="4828076"/>
          <a:ext cx="8831630" cy="916213"/>
        </p:xfrm>
        <a:graphic>
          <a:graphicData uri="http://schemas.openxmlformats.org/drawingml/2006/table">
            <a:tbl>
              <a:tblPr/>
              <a:tblGrid>
                <a:gridCol w="87893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  <a:gridCol w="530180"/>
              </a:tblGrid>
              <a:tr h="292265">
                <a:tc gridSpan="1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auctions-VIP-ES-FR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51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2025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2026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2027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2028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78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251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73.520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5428" marR="5428" marT="5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 bwMode="auto">
          <a:xfrm>
            <a:off x="395536" y="847745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-France)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95536" y="3296017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(France-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318318" y="5888305"/>
            <a:ext cx="1409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0º C</a:t>
            </a:r>
          </a:p>
        </p:txBody>
      </p:sp>
    </p:spTree>
    <p:extLst>
      <p:ext uri="{BB962C8B-B14F-4D97-AF65-F5344CB8AC3E}">
        <p14:creationId xmlns:p14="http://schemas.microsoft.com/office/powerpoint/2010/main" xmlns="" val="153232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0024583"/>
              </p:ext>
            </p:extLst>
          </p:nvPr>
        </p:nvGraphicFramePr>
        <p:xfrm>
          <a:off x="234764" y="1340768"/>
          <a:ext cx="4400866" cy="1636964"/>
        </p:xfrm>
        <a:graphic>
          <a:graphicData uri="http://schemas.openxmlformats.org/drawingml/2006/table">
            <a:tbl>
              <a:tblPr/>
              <a:tblGrid>
                <a:gridCol w="2467032"/>
                <a:gridCol w="1297181"/>
                <a:gridCol w="636653"/>
              </a:tblGrid>
              <a:tr h="617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auctions-VIP-ES-PT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   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36.841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3800172"/>
              </p:ext>
            </p:extLst>
          </p:nvPr>
        </p:nvGraphicFramePr>
        <p:xfrm>
          <a:off x="224306" y="3364392"/>
          <a:ext cx="3744416" cy="1079922"/>
        </p:xfrm>
        <a:graphic>
          <a:graphicData uri="http://schemas.openxmlformats.org/drawingml/2006/table">
            <a:tbl>
              <a:tblPr/>
              <a:tblGrid>
                <a:gridCol w="2475486"/>
                <a:gridCol w="1268930"/>
              </a:tblGrid>
              <a:tr h="43150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860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75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599984"/>
              </p:ext>
            </p:extLst>
          </p:nvPr>
        </p:nvGraphicFramePr>
        <p:xfrm>
          <a:off x="4951837" y="3417378"/>
          <a:ext cx="3744416" cy="1062253"/>
        </p:xfrm>
        <a:graphic>
          <a:graphicData uri="http://schemas.openxmlformats.org/drawingml/2006/table">
            <a:tbl>
              <a:tblPr/>
              <a:tblGrid>
                <a:gridCol w="2448272"/>
                <a:gridCol w="1296144"/>
              </a:tblGrid>
              <a:tr h="419657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782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477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 bwMode="auto">
          <a:xfrm>
            <a:off x="251520" y="927742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-Portugal</a:t>
            </a:r>
          </a:p>
        </p:txBody>
      </p:sp>
      <p:sp>
        <p:nvSpPr>
          <p:cNvPr id="12" name="11 Rectángulo"/>
          <p:cNvSpPr/>
          <p:nvPr/>
        </p:nvSpPr>
        <p:spPr bwMode="auto">
          <a:xfrm>
            <a:off x="4934435" y="980728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Portugal-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endParaRPr lang="es-ES_tradnl" sz="1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78075" y="5675269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25º C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251520" y="3121748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Enagás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5006443" y="3174734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Enagás &amp; REN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67208" y="4556790"/>
            <a:ext cx="404985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REN </a:t>
            </a:r>
            <a:r>
              <a:rPr lang="es-ES_tradnl" sz="1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side</a:t>
            </a:r>
            <a:endParaRPr lang="es-ES_tradnl" sz="1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231902"/>
              </p:ext>
            </p:extLst>
          </p:nvPr>
        </p:nvGraphicFramePr>
        <p:xfrm>
          <a:off x="225397" y="4778130"/>
          <a:ext cx="3744416" cy="1079922"/>
        </p:xfrm>
        <a:graphic>
          <a:graphicData uri="http://schemas.openxmlformats.org/drawingml/2006/table">
            <a:tbl>
              <a:tblPr/>
              <a:tblGrid>
                <a:gridCol w="2475486"/>
                <a:gridCol w="1268930"/>
              </a:tblGrid>
              <a:tr h="43150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Unbundled capacity auctions-VIP-ES-PT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5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2860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3575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PT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92.759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536412"/>
              </p:ext>
            </p:extLst>
          </p:nvPr>
        </p:nvGraphicFramePr>
        <p:xfrm>
          <a:off x="4932040" y="1393754"/>
          <a:ext cx="3764213" cy="1636964"/>
        </p:xfrm>
        <a:graphic>
          <a:graphicData uri="http://schemas.openxmlformats.org/drawingml/2006/table">
            <a:tbl>
              <a:tblPr/>
              <a:tblGrid>
                <a:gridCol w="2467032"/>
                <a:gridCol w="1297181"/>
              </a:tblGrid>
              <a:tr h="617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yearly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Bundled </a:t>
                      </a:r>
                      <a:r>
                        <a:rPr lang="en-US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auctions-VIP-ES-PT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767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542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   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72.000   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es-ES_tradnl" dirty="0"/>
              <a:t>1</a:t>
            </a:r>
            <a:r>
              <a:rPr lang="es-ES_tradnl" dirty="0" smtClean="0"/>
              <a:t>. </a:t>
            </a:r>
            <a:r>
              <a:rPr lang="en-US" altLang="es-ES" dirty="0"/>
              <a:t>Annual Capacities (March Auction).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862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2. Quarterly Capacities (June Auction) </a:t>
            </a:r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0718303"/>
              </p:ext>
            </p:extLst>
          </p:nvPr>
        </p:nvGraphicFramePr>
        <p:xfrm>
          <a:off x="216681" y="1251191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17.400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245696"/>
              </p:ext>
            </p:extLst>
          </p:nvPr>
        </p:nvGraphicFramePr>
        <p:xfrm>
          <a:off x="216682" y="384347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16.500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17.500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-France)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395536" y="3501008"/>
            <a:ext cx="404985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(France-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020272" y="6165304"/>
            <a:ext cx="1409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0º C</a:t>
            </a:r>
          </a:p>
        </p:txBody>
      </p:sp>
    </p:spTree>
    <p:extLst>
      <p:ext uri="{BB962C8B-B14F-4D97-AF65-F5344CB8AC3E}">
        <p14:creationId xmlns:p14="http://schemas.microsoft.com/office/powerpoint/2010/main" xmlns="" val="42039971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038547"/>
              </p:ext>
            </p:extLst>
          </p:nvPr>
        </p:nvGraphicFramePr>
        <p:xfrm>
          <a:off x="216681" y="1251191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14.400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8975766"/>
              </p:ext>
            </p:extLst>
          </p:nvPr>
        </p:nvGraphicFramePr>
        <p:xfrm>
          <a:off x="216682" y="384347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VIP-ES-PT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MWh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/d</a:t>
                      </a:r>
                    </a:p>
                  </a:txBody>
                  <a:tcPr marL="6450" marR="6450" marT="6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available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8.000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75252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South-North (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-Portugal)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395536" y="3501008"/>
            <a:ext cx="475252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Flow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North-South (Portugal-</a:t>
            </a:r>
            <a:r>
              <a:rPr lang="es-ES_tradnl" sz="1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Spain</a:t>
            </a:r>
            <a:r>
              <a:rPr lang="es-ES_tradnl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en-US" altLang="es-ES" dirty="0"/>
              <a:t>2. 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20272" y="6165304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Capacities at </a:t>
            </a:r>
            <a:r>
              <a:rPr lang="en-US" sz="1200" dirty="0" smtClean="0">
                <a:solidFill>
                  <a:srgbClr val="002060"/>
                </a:solidFill>
              </a:rPr>
              <a:t>25º </a:t>
            </a:r>
            <a:r>
              <a:rPr lang="en-US" sz="1200" dirty="0">
                <a:solidFill>
                  <a:srgbClr val="00206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4870664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9944" y="35030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xmlns="" val="955665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3035C86F3E34D82F3D2A7F7EA297A" ma:contentTypeVersion="21" ma:contentTypeDescription="Create a new document." ma:contentTypeScope="" ma:versionID="d5fd024836b7dbac9baa7f549513376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ACER-2015-17161</_dlc_DocId>
    <_dlc_DocIdUrl xmlns="985daa2e-53d8-4475-82b8-9c7d25324e34">
      <Url>http://extranet.acer.europa.eu/en/Gas/Regional_%20Intiatives/South_GRI/26th_South_IG/_layouts/DocIdRedir.aspx?ID=ACER-2015-17161</Url>
      <Description>ACER-2015-17161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EE64E96A-F9C5-467C-B957-81BFEC4E422D}"/>
</file>

<file path=customXml/itemProps2.xml><?xml version="1.0" encoding="utf-8"?>
<ds:datastoreItem xmlns:ds="http://schemas.openxmlformats.org/officeDocument/2006/customXml" ds:itemID="{0185E7EA-3F8E-4FDF-AF03-07B6342AB1B3}"/>
</file>

<file path=customXml/itemProps3.xml><?xml version="1.0" encoding="utf-8"?>
<ds:datastoreItem xmlns:ds="http://schemas.openxmlformats.org/officeDocument/2006/customXml" ds:itemID="{64049A4B-5E9F-4AE7-BF95-8993E78A3A9C}"/>
</file>

<file path=customXml/itemProps4.xml><?xml version="1.0" encoding="utf-8"?>
<ds:datastoreItem xmlns:ds="http://schemas.openxmlformats.org/officeDocument/2006/customXml" ds:itemID="{BD8E6A10-BFEE-4D47-89E0-E55F1A044BBA}"/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564</Words>
  <Application>Microsoft Office PowerPoint</Application>
  <PresentationFormat>Presentación en pantalla (4:3)</PresentationFormat>
  <Paragraphs>253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1_Vorlage Power Point</vt:lpstr>
      <vt:lpstr>2_Vorlage Power Point</vt:lpstr>
      <vt:lpstr> </vt:lpstr>
      <vt:lpstr>1. Annual Capacities (March Auction). </vt:lpstr>
      <vt:lpstr>1. Annual Capacities (March Auction). </vt:lpstr>
      <vt:lpstr>2. Quarterly Capacities (June Auction) </vt:lpstr>
      <vt:lpstr>2. Quarterly Capacities (June Auction) </vt:lpstr>
      <vt:lpstr>Diapositiva 6</vt:lpstr>
    </vt:vector>
  </TitlesOfParts>
  <Company>Enagas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Izquierdo Fernandez, Paloma</dc:creator>
  <cp:lastModifiedBy>abg</cp:lastModifiedBy>
  <cp:revision>34</cp:revision>
  <cp:lastPrinted>2014-01-23T08:58:03Z</cp:lastPrinted>
  <dcterms:created xsi:type="dcterms:W3CDTF">2013-12-10T15:53:55Z</dcterms:created>
  <dcterms:modified xsi:type="dcterms:W3CDTF">2014-01-23T12:56:27Z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0x010100F7E3035C86F3E34D82F3D2A7F7EA297A</vt:lpwstr>
  </property>
  <property fmtid="{D5CDD505-2E9C-101B-9397-08002B2CF9AE}" pid="3" name="_dlc_DocIdItemGuid">
    <vt:lpwstr>92437ef5-a0e2-4fda-94e7-f7ca837e0cd4</vt:lpwstr>
  </property>
</Properties>
</file>